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9" r:id="rId3"/>
    <p:sldMasterId id="2147483677" r:id="rId4"/>
  </p:sldMasterIdLst>
  <p:notesMasterIdLst>
    <p:notesMasterId r:id="rId38"/>
  </p:notesMasterIdLst>
  <p:sldIdLst>
    <p:sldId id="256" r:id="rId5"/>
    <p:sldId id="259" r:id="rId6"/>
    <p:sldId id="265" r:id="rId7"/>
    <p:sldId id="260" r:id="rId8"/>
    <p:sldId id="261" r:id="rId9"/>
    <p:sldId id="266" r:id="rId10"/>
    <p:sldId id="267" r:id="rId11"/>
    <p:sldId id="257" r:id="rId12"/>
    <p:sldId id="258" r:id="rId13"/>
    <p:sldId id="288" r:id="rId14"/>
    <p:sldId id="287" r:id="rId15"/>
    <p:sldId id="291" r:id="rId16"/>
    <p:sldId id="285" r:id="rId17"/>
    <p:sldId id="268" r:id="rId18"/>
    <p:sldId id="286" r:id="rId19"/>
    <p:sldId id="290" r:id="rId20"/>
    <p:sldId id="280" r:id="rId21"/>
    <p:sldId id="281" r:id="rId22"/>
    <p:sldId id="282" r:id="rId23"/>
    <p:sldId id="283" r:id="rId24"/>
    <p:sldId id="270" r:id="rId25"/>
    <p:sldId id="271" r:id="rId26"/>
    <p:sldId id="272" r:id="rId27"/>
    <p:sldId id="273" r:id="rId28"/>
    <p:sldId id="274" r:id="rId29"/>
    <p:sldId id="275" r:id="rId30"/>
    <p:sldId id="277" r:id="rId31"/>
    <p:sldId id="278" r:id="rId32"/>
    <p:sldId id="289" r:id="rId33"/>
    <p:sldId id="292" r:id="rId34"/>
    <p:sldId id="293" r:id="rId35"/>
    <p:sldId id="263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752" autoAdjust="0"/>
  </p:normalViewPr>
  <p:slideViewPr>
    <p:cSldViewPr snapToGrid="0">
      <p:cViewPr varScale="1">
        <p:scale>
          <a:sx n="67" d="100"/>
          <a:sy n="67" d="100"/>
        </p:scale>
        <p:origin x="1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E:\01_CanPHI\05_course%202014\10_online%20course\sources\res%20heating%20us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582-4CF5-85AA-0CA566978D99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582-4CF5-85AA-0CA566978D99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582-4CF5-85AA-0CA566978D99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582-4CF5-85AA-0CA566978D99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582-4CF5-85AA-0CA566978D99}"/>
              </c:ext>
            </c:extLst>
          </c:dPt>
          <c:cat>
            <c:strRef>
              <c:f>'res com energy use'!$B$8:$B$12</c:f>
              <c:strCache>
                <c:ptCount val="5"/>
                <c:pt idx="0">
                  <c:v>space heating: 146 kWh</c:v>
                </c:pt>
                <c:pt idx="1">
                  <c:v>water heating: 38 kWh</c:v>
                </c:pt>
                <c:pt idx="2">
                  <c:v>appliances: 31 kWh</c:v>
                </c:pt>
                <c:pt idx="3">
                  <c:v>lighting: 9 kWh</c:v>
                </c:pt>
                <c:pt idx="4">
                  <c:v>space cooling: 2 kWh</c:v>
                </c:pt>
              </c:strCache>
            </c:strRef>
          </c:cat>
          <c:val>
            <c:numRef>
              <c:f>'res com energy use'!$C$8:$C$12</c:f>
              <c:numCache>
                <c:formatCode>General</c:formatCode>
                <c:ptCount val="5"/>
                <c:pt idx="0">
                  <c:v>146.0</c:v>
                </c:pt>
                <c:pt idx="1">
                  <c:v>38.0</c:v>
                </c:pt>
                <c:pt idx="2">
                  <c:v>31.0</c:v>
                </c:pt>
                <c:pt idx="3">
                  <c:v>9.0</c:v>
                </c:pt>
                <c:pt idx="4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7582-4CF5-85AA-0CA566978D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03882000"/>
        <c:axId val="-1203879680"/>
      </c:barChart>
      <c:catAx>
        <c:axId val="-120388200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1203879680"/>
        <c:crosses val="autoZero"/>
        <c:auto val="1"/>
        <c:lblAlgn val="ctr"/>
        <c:lblOffset val="100"/>
        <c:noMultiLvlLbl val="0"/>
      </c:catAx>
      <c:valAx>
        <c:axId val="-1203879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-1203882000"/>
        <c:crosses val="autoZero"/>
        <c:crossBetween val="between"/>
      </c:valAx>
      <c:spPr>
        <a:solidFill>
          <a:srgbClr val="FFFFFF">
            <a:lumMod val="85000"/>
          </a:srgbClr>
        </a:solidFill>
      </c:spPr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5F5C7-AC66-4C82-95E6-E89089418582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C64BD-71F3-4399-9C96-35BAFB86AF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Current estimate</a:t>
            </a:r>
            <a:r>
              <a:rPr lang="en-CA" baseline="0" dirty="0" smtClean="0"/>
              <a:t> of world growth rate is 1.2 % annually</a:t>
            </a:r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DD300-721E-4B22-A58B-CE04C93160D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08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1B785D-57E2-4BEF-97FB-E8D16CAE0C6A}" type="slidenum">
              <a:rPr lang="en-GB" smtClean="0">
                <a:solidFill>
                  <a:srgbClr val="000000"/>
                </a:solidFill>
                <a:latin typeface="Arial" charset="0"/>
              </a:rPr>
              <a:pPr>
                <a:defRPr/>
              </a:pPr>
              <a:t>28</a:t>
            </a:fld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576" y="4861441"/>
            <a:ext cx="5676153" cy="4605576"/>
          </a:xfrm>
          <a:noFill/>
          <a:ln/>
        </p:spPr>
        <p:txBody>
          <a:bodyPr/>
          <a:lstStyle/>
          <a:p>
            <a:pPr eaLnBrk="1" hangingPunct="1"/>
            <a:r>
              <a:rPr lang="en-GB">
                <a:latin typeface="Arial" charset="0"/>
              </a:rPr>
              <a:t>Subsoil heat exchanger is not necessary in most UK applications.</a:t>
            </a:r>
          </a:p>
          <a:p>
            <a:pPr eaLnBrk="1" hangingPunct="1"/>
            <a:endParaRPr lang="en-GB">
              <a:latin typeface="Arial" charset="0"/>
            </a:endParaRP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1995: concept</a:t>
            </a: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1997: prototype</a:t>
            </a: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2005: 8 systems</a:t>
            </a:r>
            <a:br>
              <a:rPr lang="de-DE">
                <a:solidFill>
                  <a:schemeClr val="bg1"/>
                </a:solidFill>
                <a:latin typeface="Arial" charset="0"/>
              </a:rPr>
            </a:br>
            <a:r>
              <a:rPr lang="de-DE">
                <a:solidFill>
                  <a:schemeClr val="bg1"/>
                </a:solidFill>
                <a:latin typeface="Arial" charset="0"/>
              </a:rPr>
              <a:t>available on </a:t>
            </a:r>
            <a:br>
              <a:rPr lang="de-DE">
                <a:solidFill>
                  <a:schemeClr val="bg1"/>
                </a:solidFill>
                <a:latin typeface="Arial" charset="0"/>
              </a:rPr>
            </a:br>
            <a:r>
              <a:rPr lang="de-DE">
                <a:solidFill>
                  <a:schemeClr val="bg1"/>
                </a:solidFill>
                <a:latin typeface="Arial" charset="0"/>
              </a:rPr>
              <a:t>the market</a:t>
            </a: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1995: concept</a:t>
            </a: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1997: prototype</a:t>
            </a:r>
          </a:p>
          <a:p>
            <a:pPr eaLnBrk="1" hangingPunct="1"/>
            <a:r>
              <a:rPr lang="de-DE">
                <a:solidFill>
                  <a:schemeClr val="bg1"/>
                </a:solidFill>
                <a:latin typeface="Arial" charset="0"/>
              </a:rPr>
              <a:t>2005: 8 systems</a:t>
            </a:r>
            <a:br>
              <a:rPr lang="de-DE">
                <a:solidFill>
                  <a:schemeClr val="bg1"/>
                </a:solidFill>
                <a:latin typeface="Arial" charset="0"/>
              </a:rPr>
            </a:br>
            <a:r>
              <a:rPr lang="de-DE">
                <a:solidFill>
                  <a:schemeClr val="bg1"/>
                </a:solidFill>
                <a:latin typeface="Arial" charset="0"/>
              </a:rPr>
              <a:t>available on </a:t>
            </a:r>
            <a:br>
              <a:rPr lang="de-DE">
                <a:solidFill>
                  <a:schemeClr val="bg1"/>
                </a:solidFill>
                <a:latin typeface="Arial" charset="0"/>
              </a:rPr>
            </a:br>
            <a:r>
              <a:rPr lang="de-DE">
                <a:solidFill>
                  <a:schemeClr val="bg1"/>
                </a:solidFill>
                <a:latin typeface="Arial" charset="0"/>
              </a:rPr>
              <a:t>the market</a:t>
            </a:r>
          </a:p>
          <a:p>
            <a:pPr eaLnBrk="1" hangingPunct="1"/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28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Shift from Big to Small</a:t>
            </a:r>
          </a:p>
          <a:p>
            <a:r>
              <a:rPr lang="en-CA" dirty="0" smtClean="0"/>
              <a:t>Net Zero</a:t>
            </a:r>
            <a:r>
              <a:rPr lang="en-CA" baseline="0" dirty="0" smtClean="0"/>
              <a:t> Communities</a:t>
            </a:r>
          </a:p>
          <a:p>
            <a:r>
              <a:rPr lang="en-CA" baseline="0" dirty="0" smtClean="0"/>
              <a:t>Need to reduce consumption while we develop new renewable energy sources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22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four circles</a:t>
            </a:r>
            <a:r>
              <a:rPr lang="en-CA" baseline="0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13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Over 400,000 people</a:t>
            </a:r>
            <a:r>
              <a:rPr lang="en-CA" baseline="0"/>
              <a:t> will be added to the population during the 2 days of this conference</a:t>
            </a:r>
          </a:p>
          <a:p>
            <a:r>
              <a:rPr lang="en-CA" baseline="0"/>
              <a:t>In 1985 there were 4.86 billion in the world</a:t>
            </a:r>
          </a:p>
          <a:p>
            <a:r>
              <a:rPr lang="en-CA" baseline="0"/>
              <a:t>In 2017 there are 7.48 billion</a:t>
            </a:r>
          </a:p>
          <a:p>
            <a:r>
              <a:rPr lang="en-CA" baseline="0"/>
              <a:t>Almost 3 billion in my working career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24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Artwork of Chris Jordan – very informative TED talk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DD300-721E-4B22-A58B-CE04C93160D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80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One million plastic cups used on airlines</a:t>
            </a:r>
            <a:r>
              <a:rPr lang="en-CA" baseline="0" dirty="0"/>
              <a:t> every 6 hours -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DD300-721E-4B22-A58B-CE04C93160D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89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100,000 aluminum cans every</a:t>
            </a:r>
            <a:r>
              <a:rPr lang="en-CA" baseline="0" dirty="0"/>
              <a:t> 30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637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Exponential growth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657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From the U S Energy Information</a:t>
            </a:r>
            <a:r>
              <a:rPr lang="en-CA" baseline="0" dirty="0" smtClean="0"/>
              <a:t> Administration – May 11, 2016  release on International Energy Outlook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64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C64BD-71F3-4399-9C96-35BAFB86AFF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9EB004-62C5-4090-A690-471E81813862}" type="slidenum">
              <a:rPr lang="en-GB" smtClean="0">
                <a:solidFill>
                  <a:srgbClr val="000000"/>
                </a:solidFill>
                <a:latin typeface="Arial" charset="0"/>
              </a:rPr>
              <a:pPr>
                <a:defRPr/>
              </a:pPr>
              <a:t>27</a:t>
            </a:fld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>
                <a:latin typeface="Arial" charset="0"/>
              </a:rPr>
              <a:t>Airtight layer can be internal and external</a:t>
            </a:r>
          </a:p>
        </p:txBody>
      </p:sp>
    </p:spTree>
    <p:extLst>
      <p:ext uri="{BB962C8B-B14F-4D97-AF65-F5344CB8AC3E}">
        <p14:creationId xmlns:p14="http://schemas.microsoft.com/office/powerpoint/2010/main" val="211273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33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26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55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25600" y="3124200"/>
            <a:ext cx="98552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Type title here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4343400"/>
            <a:ext cx="85344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GB"/>
              <a:t>Type presenter’s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88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1117600" y="1752600"/>
            <a:ext cx="9855200" cy="3962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08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</a:t>
            </a:r>
            <a:r>
              <a:rPr lang="en-US" err="1"/>
              <a:t>aedit</a:t>
            </a:r>
            <a:r>
              <a:rPr lang="en-US"/>
              <a:t>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495800"/>
          </a:xfrm>
        </p:spPr>
        <p:txBody>
          <a:bodyPr/>
          <a:lstStyle>
            <a:lvl2pPr>
              <a:defRPr sz="2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7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2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23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452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452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98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815413" y="1340768"/>
            <a:ext cx="10657184" cy="4752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CB1F"/>
              </a:buClr>
              <a:buFontTx/>
              <a:buNone/>
              <a:defRPr sz="2400" b="0" baseline="0">
                <a:latin typeface="Gibson" charset="0"/>
                <a:ea typeface="Gibson" charset="0"/>
                <a:cs typeface="Gibson" charset="0"/>
              </a:defRPr>
            </a:lvl1pPr>
            <a:lvl2pPr marL="320040" indent="0">
              <a:buClr>
                <a:srgbClr val="FFCB1F"/>
              </a:buClr>
              <a:buFontTx/>
              <a:buNone/>
              <a:defRPr sz="2200" b="0">
                <a:latin typeface="Gibson" charset="0"/>
                <a:ea typeface="Gibson" charset="0"/>
                <a:cs typeface="Gibson" charset="0"/>
              </a:defRPr>
            </a:lvl2pPr>
            <a:lvl3pPr marL="594360" indent="0">
              <a:buClr>
                <a:srgbClr val="FFCB1F"/>
              </a:buClr>
              <a:buFontTx/>
              <a:buNone/>
              <a:defRPr sz="2000" b="0">
                <a:latin typeface="Gibson" charset="0"/>
                <a:ea typeface="Gibson" charset="0"/>
                <a:cs typeface="Gibson" charset="0"/>
              </a:defRPr>
            </a:lvl3pPr>
            <a:lvl4pPr marL="86868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4pPr>
            <a:lvl5pPr marL="114300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5pPr>
          </a:lstStyle>
          <a:p>
            <a:pPr lvl="0"/>
            <a:r>
              <a:rPr lang="en-US"/>
              <a:t>Lorem ipsum, text goes here</a:t>
            </a:r>
            <a:r>
              <a:rPr lang="is-IS"/>
              <a:t>….</a:t>
            </a:r>
            <a:endParaRPr lang="en-GB"/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>
          <a:xfrm>
            <a:off x="815413" y="188640"/>
            <a:ext cx="10657183" cy="792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2447596" y="6581002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Gibson" pitchFamily="50" charset="0"/>
              </a:rPr>
              <a:t>Author: Andrew W Peel © 2016</a:t>
            </a:r>
            <a:endParaRPr lang="en-CA" sz="1200">
              <a:solidFill>
                <a:srgbClr val="000000"/>
              </a:solidFill>
              <a:latin typeface="Gibson" pitchFamily="50" charset="0"/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6096000" y="6381328"/>
            <a:ext cx="5915653" cy="332234"/>
          </a:xfrm>
          <a:prstGeom prst="rect">
            <a:avLst/>
          </a:prstGeom>
        </p:spPr>
        <p:txBody>
          <a:bodyPr/>
          <a:lstStyle>
            <a:lvl1pPr algn="r">
              <a:defRPr sz="13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Chapter Number: Chapter Title</a:t>
            </a:r>
            <a:endParaRPr lang="en-CA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63819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bson" panose="02000000000000000000" pitchFamily="50" charset="0"/>
              </a:defRPr>
            </a:lvl1pPr>
          </a:lstStyle>
          <a:p>
            <a:fld id="{0B00D177-EB99-410A-BD88-3F0AE9DCC87F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09384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25600" y="3124200"/>
            <a:ext cx="98552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Type title here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4343400"/>
            <a:ext cx="85344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GB"/>
              <a:t>Type presenter’s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9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516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1117600" y="1752600"/>
            <a:ext cx="9855200" cy="3962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430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</a:t>
            </a:r>
            <a:r>
              <a:rPr lang="en-US" err="1"/>
              <a:t>aedit</a:t>
            </a:r>
            <a:r>
              <a:rPr lang="en-US"/>
              <a:t>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495800"/>
          </a:xfrm>
        </p:spPr>
        <p:txBody>
          <a:bodyPr/>
          <a:lstStyle>
            <a:lvl2pPr>
              <a:defRPr sz="2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41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3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42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452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452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796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815413" y="1340768"/>
            <a:ext cx="10657184" cy="4752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CB1F"/>
              </a:buClr>
              <a:buFontTx/>
              <a:buNone/>
              <a:defRPr sz="2400" b="0" baseline="0">
                <a:latin typeface="Gibson" charset="0"/>
                <a:ea typeface="Gibson" charset="0"/>
                <a:cs typeface="Gibson" charset="0"/>
              </a:defRPr>
            </a:lvl1pPr>
            <a:lvl2pPr marL="320040" indent="0">
              <a:buClr>
                <a:srgbClr val="FFCB1F"/>
              </a:buClr>
              <a:buFontTx/>
              <a:buNone/>
              <a:defRPr sz="2200" b="0">
                <a:latin typeface="Gibson" charset="0"/>
                <a:ea typeface="Gibson" charset="0"/>
                <a:cs typeface="Gibson" charset="0"/>
              </a:defRPr>
            </a:lvl2pPr>
            <a:lvl3pPr marL="594360" indent="0">
              <a:buClr>
                <a:srgbClr val="FFCB1F"/>
              </a:buClr>
              <a:buFontTx/>
              <a:buNone/>
              <a:defRPr sz="2000" b="0">
                <a:latin typeface="Gibson" charset="0"/>
                <a:ea typeface="Gibson" charset="0"/>
                <a:cs typeface="Gibson" charset="0"/>
              </a:defRPr>
            </a:lvl3pPr>
            <a:lvl4pPr marL="86868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4pPr>
            <a:lvl5pPr marL="114300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5pPr>
          </a:lstStyle>
          <a:p>
            <a:pPr lvl="0"/>
            <a:r>
              <a:rPr lang="en-US"/>
              <a:t>Lorem ipsum, text goes here</a:t>
            </a:r>
            <a:r>
              <a:rPr lang="is-IS"/>
              <a:t>….</a:t>
            </a:r>
            <a:endParaRPr lang="en-GB"/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>
          <a:xfrm>
            <a:off x="815413" y="188640"/>
            <a:ext cx="10657183" cy="792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2447596" y="6581002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Gibson" pitchFamily="50" charset="0"/>
              </a:rPr>
              <a:t>Author: Andrew W Peel © 2016</a:t>
            </a:r>
            <a:endParaRPr lang="en-CA" sz="1200">
              <a:solidFill>
                <a:srgbClr val="000000"/>
              </a:solidFill>
              <a:latin typeface="Gibson" pitchFamily="50" charset="0"/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6096000" y="6381328"/>
            <a:ext cx="5915653" cy="332234"/>
          </a:xfrm>
          <a:prstGeom prst="rect">
            <a:avLst/>
          </a:prstGeom>
        </p:spPr>
        <p:txBody>
          <a:bodyPr/>
          <a:lstStyle>
            <a:lvl1pPr algn="r">
              <a:defRPr sz="13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Chapter Number: Chapter Title</a:t>
            </a:r>
            <a:endParaRPr lang="en-CA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63819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bson" panose="02000000000000000000" pitchFamily="50" charset="0"/>
              </a:defRPr>
            </a:lvl1pPr>
          </a:lstStyle>
          <a:p>
            <a:fld id="{0B00D177-EB99-410A-BD88-3F0AE9DCC87F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8630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25600" y="3124200"/>
            <a:ext cx="98552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Type title here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4343400"/>
            <a:ext cx="85344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GB"/>
              <a:t>Type presenter’s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52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1117600" y="1752600"/>
            <a:ext cx="9855200" cy="3962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371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</a:t>
            </a:r>
            <a:r>
              <a:rPr lang="en-US" err="1"/>
              <a:t>aedit</a:t>
            </a:r>
            <a:r>
              <a:rPr lang="en-US"/>
              <a:t>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277600" cy="4495800"/>
          </a:xfrm>
        </p:spPr>
        <p:txBody>
          <a:bodyPr/>
          <a:lstStyle>
            <a:lvl2pPr>
              <a:defRPr sz="2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81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0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862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53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52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45200" y="16764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45200" y="4000500"/>
            <a:ext cx="553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379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815413" y="1340768"/>
            <a:ext cx="10657184" cy="4752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CB1F"/>
              </a:buClr>
              <a:buFontTx/>
              <a:buNone/>
              <a:defRPr sz="2400" b="0" baseline="0">
                <a:latin typeface="Gibson" charset="0"/>
                <a:ea typeface="Gibson" charset="0"/>
                <a:cs typeface="Gibson" charset="0"/>
              </a:defRPr>
            </a:lvl1pPr>
            <a:lvl2pPr marL="320040" indent="0">
              <a:buClr>
                <a:srgbClr val="FFCB1F"/>
              </a:buClr>
              <a:buFontTx/>
              <a:buNone/>
              <a:defRPr sz="2200" b="0">
                <a:latin typeface="Gibson" charset="0"/>
                <a:ea typeface="Gibson" charset="0"/>
                <a:cs typeface="Gibson" charset="0"/>
              </a:defRPr>
            </a:lvl2pPr>
            <a:lvl3pPr marL="594360" indent="0">
              <a:buClr>
                <a:srgbClr val="FFCB1F"/>
              </a:buClr>
              <a:buFontTx/>
              <a:buNone/>
              <a:defRPr sz="2000" b="0">
                <a:latin typeface="Gibson" charset="0"/>
                <a:ea typeface="Gibson" charset="0"/>
                <a:cs typeface="Gibson" charset="0"/>
              </a:defRPr>
            </a:lvl3pPr>
            <a:lvl4pPr marL="86868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4pPr>
            <a:lvl5pPr marL="1143000" indent="0">
              <a:buFontTx/>
              <a:buNone/>
              <a:defRPr sz="1800" b="0">
                <a:latin typeface="Gibson" charset="0"/>
                <a:ea typeface="Gibson" charset="0"/>
                <a:cs typeface="Gibson" charset="0"/>
              </a:defRPr>
            </a:lvl5pPr>
          </a:lstStyle>
          <a:p>
            <a:pPr lvl="0"/>
            <a:r>
              <a:rPr lang="en-US"/>
              <a:t>Lorem ipsum, text goes here</a:t>
            </a:r>
            <a:r>
              <a:rPr lang="is-IS"/>
              <a:t>….</a:t>
            </a:r>
            <a:endParaRPr lang="en-GB"/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>
          <a:xfrm>
            <a:off x="815413" y="188640"/>
            <a:ext cx="10657183" cy="792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2447596" y="6581002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Gibson" pitchFamily="50" charset="0"/>
              </a:rPr>
              <a:t>Author: Andrew W Peel © 2016</a:t>
            </a:r>
            <a:endParaRPr lang="en-CA" sz="1200">
              <a:solidFill>
                <a:srgbClr val="000000"/>
              </a:solidFill>
              <a:latin typeface="Gibson" pitchFamily="50" charset="0"/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6096000" y="6381328"/>
            <a:ext cx="5915653" cy="332234"/>
          </a:xfrm>
          <a:prstGeom prst="rect">
            <a:avLst/>
          </a:prstGeom>
        </p:spPr>
        <p:txBody>
          <a:bodyPr/>
          <a:lstStyle>
            <a:lvl1pPr algn="r">
              <a:defRPr sz="1300" b="1" i="0">
                <a:solidFill>
                  <a:srgbClr val="D9222A"/>
                </a:solidFill>
                <a:latin typeface="Gibson SemiBold" charset="0"/>
                <a:ea typeface="Gibson SemiBold" charset="0"/>
                <a:cs typeface="Gibson SemiBold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Chapter Number: Chapter Title</a:t>
            </a:r>
            <a:endParaRPr lang="en-CA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63819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bson" panose="02000000000000000000" pitchFamily="50" charset="0"/>
              </a:defRPr>
            </a:lvl1pPr>
          </a:lstStyle>
          <a:p>
            <a:fld id="{0B00D177-EB99-410A-BD88-3F0AE9DCC87F}" type="slidenum">
              <a:rPr lang="en-CA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CA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303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49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14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1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08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35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680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AD483-013A-45BB-B0AC-FD4821BE288D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C192-C027-4EDE-8B92-630D9239C8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4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036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1127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4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i="1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»"/>
        <a:defRPr sz="2000" i="1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036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1127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0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4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i="1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»"/>
        <a:defRPr sz="2000" i="1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036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1127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39200" y="6400801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srgbClr val="FFFFFF"/>
                </a:solidFill>
              </a:rPr>
              <a:t>Author: Andrew W. Peel © 2015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65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7"/>
          <p:cNvSpPr txBox="1">
            <a:spLocks/>
          </p:cNvSpPr>
          <p:nvPr userDrawn="1"/>
        </p:nvSpPr>
        <p:spPr>
          <a:xfrm>
            <a:off x="304800" y="6324601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200">
                <a:solidFill>
                  <a:srgbClr val="FFFFFF"/>
                </a:solidFill>
              </a:rPr>
              <a:t>The Passive House Building Standard</a:t>
            </a:r>
            <a:endParaRPr lang="en-GB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1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4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i="1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»"/>
        <a:defRPr sz="2000" i="1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»"/>
        <a:defRPr i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2057400"/>
            <a:ext cx="5276048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19" y="0"/>
            <a:ext cx="4772325" cy="61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363567"/>
            <a:ext cx="10004469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75" y="288961"/>
            <a:ext cx="7279086" cy="58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Small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CA"/>
          </a:p>
          <a:p>
            <a:pPr marL="0" indent="0" algn="ctr">
              <a:buNone/>
            </a:pPr>
            <a:endParaRPr lang="en-CA"/>
          </a:p>
          <a:p>
            <a:pPr marL="0" indent="0" algn="ctr">
              <a:buNone/>
            </a:pPr>
            <a:r>
              <a:rPr lang="en-CA"/>
              <a:t>The question “what can we do?” especially when the problem is large, implies the expectation of a large solution.</a:t>
            </a:r>
          </a:p>
          <a:p>
            <a:endParaRPr lang="en-CA"/>
          </a:p>
          <a:p>
            <a:pPr marL="0" indent="0" algn="ctr">
              <a:buNone/>
            </a:pPr>
            <a:r>
              <a:rPr lang="en-CA"/>
              <a:t>But perhaps big problems require small solutions</a:t>
            </a:r>
          </a:p>
        </p:txBody>
      </p:sp>
    </p:spTree>
    <p:extLst>
      <p:ext uri="{BB962C8B-B14F-4D97-AF65-F5344CB8AC3E}">
        <p14:creationId xmlns:p14="http://schemas.microsoft.com/office/powerpoint/2010/main" val="6914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7" y="940117"/>
            <a:ext cx="3982403" cy="39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65" y="166687"/>
            <a:ext cx="5247556" cy="61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09" y="457375"/>
            <a:ext cx="8783153" cy="52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3" y="457200"/>
            <a:ext cx="9931917" cy="61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6" y="342900"/>
            <a:ext cx="10480614" cy="60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0"/>
            <a:ext cx="12192000" cy="66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1" y="205740"/>
            <a:ext cx="10254260" cy="64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99CC00"/>
                </a:solidFill>
                <a:latin typeface="Calibri" pitchFamily="34" charset="0"/>
                <a:ea typeface="ＭＳ Ｐゴシック" pitchFamily="34" charset="-128"/>
              </a:rPr>
              <a:t>Energy density (per m²) for Canadian </a:t>
            </a:r>
            <a:r>
              <a:rPr lang="en-US" sz="3200">
                <a:solidFill>
                  <a:srgbClr val="FFC000"/>
                </a:solidFill>
                <a:latin typeface="Calibri" pitchFamily="34" charset="0"/>
                <a:ea typeface="ＭＳ Ｐゴシック" pitchFamily="34" charset="-128"/>
              </a:rPr>
              <a:t>residential </a:t>
            </a:r>
            <a:r>
              <a:rPr lang="en-US" sz="3200">
                <a:solidFill>
                  <a:srgbClr val="99CC00"/>
                </a:solidFill>
                <a:latin typeface="Calibri" pitchFamily="34" charset="0"/>
                <a:ea typeface="ＭＳ Ｐゴシック" pitchFamily="34" charset="-128"/>
              </a:rPr>
              <a:t>buildings</a:t>
            </a:r>
            <a:endParaRPr lang="en-CA" sz="3200">
              <a:solidFill>
                <a:srgbClr val="99CC00"/>
              </a:solidFill>
              <a:latin typeface="Calibri" pitchFamily="34" charset="0"/>
              <a:cs typeface="Calibri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1676400" y="1752600"/>
          <a:ext cx="3816424" cy="293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5444878" y="2035895"/>
            <a:ext cx="206375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240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46466" y="2404195"/>
            <a:ext cx="206375" cy="215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240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48053" y="2772495"/>
            <a:ext cx="206375" cy="2143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240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48053" y="3112220"/>
            <a:ext cx="206375" cy="21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240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38528" y="3480520"/>
            <a:ext cx="206375" cy="2159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2400">
              <a:solidFill>
                <a:srgbClr val="FFFFFF"/>
              </a:solidFill>
            </a:endParaRPr>
          </a:p>
        </p:txBody>
      </p:sp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5663952" y="1916832"/>
            <a:ext cx="2965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space heating: 	146 	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5663952" y="2297833"/>
            <a:ext cx="2889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water heating: 	38 		</a:t>
            </a: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5663952" y="2669308"/>
            <a:ext cx="2889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appliances:	31 	</a:t>
            </a:r>
          </a:p>
        </p:txBody>
      </p: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5663952" y="3068960"/>
            <a:ext cx="479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lighting:		9</a:t>
            </a: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5663952" y="3429000"/>
            <a:ext cx="479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space cooling:	2</a:t>
            </a:r>
          </a:p>
        </p:txBody>
      </p:sp>
      <p:sp>
        <p:nvSpPr>
          <p:cNvPr id="32" name="Text Box 137"/>
          <p:cNvSpPr txBox="1">
            <a:spLocks noChangeArrowheads="1"/>
          </p:cNvSpPr>
          <p:nvPr/>
        </p:nvSpPr>
        <p:spPr bwMode="auto">
          <a:xfrm>
            <a:off x="1905000" y="6048376"/>
            <a:ext cx="830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200">
                <a:solidFill>
                  <a:srgbClr val="FFFFFF"/>
                </a:solidFill>
                <a:latin typeface="Calibri" pitchFamily="34" charset="0"/>
              </a:rPr>
              <a:t>source: </a:t>
            </a:r>
            <a:r>
              <a:rPr lang="en-CA" sz="1200" err="1">
                <a:solidFill>
                  <a:srgbClr val="FFFFFF"/>
                </a:solidFill>
                <a:latin typeface="Calibri" pitchFamily="34" charset="0"/>
              </a:rPr>
              <a:t>NRCan</a:t>
            </a:r>
            <a:r>
              <a:rPr lang="en-CA" sz="1200">
                <a:solidFill>
                  <a:srgbClr val="FFFFFF"/>
                </a:solidFill>
                <a:latin typeface="Calibri" pitchFamily="34" charset="0"/>
              </a:rPr>
              <a:t> Energy Use Data Handbook 2010 and Energy Efficiency Trends in Canada 1990-2009, retrieved Nov 2013</a:t>
            </a:r>
            <a:endParaRPr lang="de-DE" sz="12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924801" y="6400801"/>
            <a:ext cx="2520025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00">
                <a:solidFill>
                  <a:srgbClr val="FFFFFF"/>
                </a:solidFill>
                <a:latin typeface="Calibri" pitchFamily="34" charset="0"/>
              </a:rPr>
              <a:t>author + graphic: Wim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1400" y="1504890"/>
            <a:ext cx="1359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kWh/m</a:t>
            </a:r>
            <a:r>
              <a:rPr lang="en-CA" sz="2000" baseline="30000">
                <a:solidFill>
                  <a:srgbClr val="FFFFFF"/>
                </a:solidFill>
                <a:latin typeface="Calibri" pitchFamily="34" charset="0"/>
              </a:rPr>
              <a:t>2</a:t>
            </a:r>
            <a:r>
              <a:rPr lang="en-CA" sz="2000">
                <a:solidFill>
                  <a:srgbClr val="FFFFFF"/>
                </a:solidFill>
                <a:latin typeface="Calibri" pitchFamily="34" charset="0"/>
              </a:rPr>
              <a:t>/yr</a:t>
            </a:r>
            <a:endParaRPr lang="en-GB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4699001" y="2819400"/>
            <a:ext cx="5802086" cy="3276600"/>
          </a:xfrm>
          <a:prstGeom prst="rect">
            <a:avLst/>
          </a:prstGeom>
          <a:solidFill>
            <a:schemeClr val="bg1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PH </a:t>
            </a:r>
            <a:r>
              <a:rPr lang="en-CA" err="1"/>
              <a:t>vs</a:t>
            </a:r>
            <a:r>
              <a:rPr lang="en-CA"/>
              <a:t> OBC</a:t>
            </a:r>
            <a:endParaRPr lang="en-GB"/>
          </a:p>
        </p:txBody>
      </p:sp>
      <p:grpSp>
        <p:nvGrpSpPr>
          <p:cNvPr id="3" name="Group 32"/>
          <p:cNvGrpSpPr/>
          <p:nvPr/>
        </p:nvGrpSpPr>
        <p:grpSpPr>
          <a:xfrm>
            <a:off x="4699002" y="685801"/>
            <a:ext cx="5816599" cy="5197305"/>
            <a:chOff x="1905001" y="963168"/>
            <a:chExt cx="5816599" cy="5197305"/>
          </a:xfrm>
          <a:solidFill>
            <a:schemeClr val="bg1"/>
          </a:solidFill>
        </p:grpSpPr>
        <p:grpSp>
          <p:nvGrpSpPr>
            <p:cNvPr id="4" name="Group 31"/>
            <p:cNvGrpSpPr/>
            <p:nvPr/>
          </p:nvGrpSpPr>
          <p:grpSpPr>
            <a:xfrm>
              <a:off x="1905001" y="963168"/>
              <a:ext cx="5816599" cy="2186432"/>
              <a:chOff x="1905001" y="963168"/>
              <a:chExt cx="5816599" cy="2186432"/>
            </a:xfrm>
            <a:grpFill/>
          </p:grpSpPr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1095" b="34007"/>
              <a:stretch>
                <a:fillRect/>
              </a:stretch>
            </p:blipFill>
            <p:spPr bwMode="auto">
              <a:xfrm>
                <a:off x="1905001" y="963168"/>
                <a:ext cx="5816599" cy="213825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2717800" y="2971800"/>
                <a:ext cx="4127500" cy="17780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Group 32"/>
            <p:cNvGrpSpPr/>
            <p:nvPr/>
          </p:nvGrpSpPr>
          <p:grpSpPr>
            <a:xfrm>
              <a:off x="2214533" y="3060700"/>
              <a:ext cx="4632356" cy="3099773"/>
              <a:chOff x="2200244" y="3060700"/>
              <a:chExt cx="4632356" cy="3099773"/>
            </a:xfrm>
            <a:grpFill/>
          </p:grpSpPr>
          <p:sp>
            <p:nvSpPr>
              <p:cNvPr id="38" name="TextBox 37"/>
              <p:cNvSpPr txBox="1"/>
              <p:nvPr/>
            </p:nvSpPr>
            <p:spPr>
              <a:xfrm>
                <a:off x="2203450" y="3216275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0.40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00244" y="3531961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0.35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203450" y="3869872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0.30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200244" y="4201433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0.25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200244" y="4523469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0.20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200244" y="4839155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0.15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203450" y="5164366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0.10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200244" y="5499100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0.05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200244" y="5852696"/>
                <a:ext cx="532518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0.00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2679700" y="3393209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679700" y="3725718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679700" y="4058227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679700" y="4390736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679700" y="4723245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679700" y="5055754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679700" y="5388263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679700" y="5720772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679700" y="6053281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679700" y="3060700"/>
                <a:ext cx="4152900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 flipH="1">
              <a:off x="2691832" y="2987548"/>
              <a:ext cx="11110" cy="306273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836974" y="2957068"/>
              <a:ext cx="11248" cy="310083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/>
          <a:srcRect l="12279" t="78649" r="40559" b="10510"/>
          <a:stretch>
            <a:fillRect/>
          </a:stretch>
        </p:blipFill>
        <p:spPr bwMode="auto">
          <a:xfrm>
            <a:off x="1828800" y="2554416"/>
            <a:ext cx="27432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/>
          <a:srcRect l="12279" t="88344" r="48418" b="578"/>
          <a:stretch>
            <a:fillRect/>
          </a:stretch>
        </p:blipFill>
        <p:spPr bwMode="auto">
          <a:xfrm>
            <a:off x="1828800" y="3140202"/>
            <a:ext cx="2286064" cy="36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60"/>
          <p:cNvGrpSpPr/>
          <p:nvPr/>
        </p:nvGrpSpPr>
        <p:grpSpPr>
          <a:xfrm>
            <a:off x="2209801" y="4665553"/>
            <a:ext cx="7367953" cy="1200329"/>
            <a:chOff x="-533399" y="4747848"/>
            <a:chExt cx="7367953" cy="1200329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2684587" y="5474677"/>
              <a:ext cx="4149967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-533399" y="4747848"/>
              <a:ext cx="27256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Passive House space heating demand</a:t>
              </a:r>
            </a:p>
          </p:txBody>
        </p:sp>
      </p:grpSp>
      <p:grpSp>
        <p:nvGrpSpPr>
          <p:cNvPr id="7" name="Group 63"/>
          <p:cNvGrpSpPr/>
          <p:nvPr/>
        </p:nvGrpSpPr>
        <p:grpSpPr>
          <a:xfrm>
            <a:off x="7694248" y="2461613"/>
            <a:ext cx="1934304" cy="2883877"/>
            <a:chOff x="4900248" y="2543908"/>
            <a:chExt cx="1934304" cy="2883877"/>
          </a:xfrm>
        </p:grpSpPr>
        <p:sp>
          <p:nvSpPr>
            <p:cNvPr id="65" name="Down Arrow 64"/>
            <p:cNvSpPr/>
            <p:nvPr/>
          </p:nvSpPr>
          <p:spPr>
            <a:xfrm>
              <a:off x="6482860" y="2543908"/>
              <a:ext cx="351692" cy="288387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00248" y="3423139"/>
              <a:ext cx="1652954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90% reduction compared to 2009</a:t>
              </a:r>
            </a:p>
          </p:txBody>
        </p:sp>
      </p:grp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2" cstate="print"/>
          <a:srcRect l="10707" t="65993" r="11109" b="24756"/>
          <a:stretch>
            <a:fillRect/>
          </a:stretch>
        </p:blipFill>
        <p:spPr bwMode="auto">
          <a:xfrm>
            <a:off x="5332985" y="6065520"/>
            <a:ext cx="454761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Essential Features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5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Compact Design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1" descr="habitat6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1"/>
            <a:ext cx="3276600" cy="245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ultiply 4"/>
          <p:cNvSpPr/>
          <p:nvPr/>
        </p:nvSpPr>
        <p:spPr bwMode="auto">
          <a:xfrm>
            <a:off x="5562600" y="1371600"/>
            <a:ext cx="4648200" cy="5105400"/>
          </a:xfrm>
          <a:prstGeom prst="mathMultiply">
            <a:avLst>
              <a:gd name="adj1" fmla="val 5077"/>
            </a:avLst>
          </a:prstGeom>
          <a:solidFill>
            <a:srgbClr val="FF0000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6" name="Picture 2" descr="http://passivhausprojekte.de/fotos/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667000"/>
            <a:ext cx="3851920" cy="2182756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24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Solar Access</a:t>
            </a:r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691402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966664" y="5809075"/>
            <a:ext cx="65527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sz="1200" b="1">
              <a:solidFill>
                <a:srgbClr val="000000"/>
              </a:solidFill>
              <a:latin typeface="Calibri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sz="1200" b="1">
                <a:solidFill>
                  <a:srgbClr val="FFFFFF"/>
                </a:solidFill>
                <a:latin typeface="Calibri" pitchFamily="34" charset="0"/>
              </a:rPr>
              <a:t>Graphic: Lighthouse Sustainable Center      Source: Passive Design Tool Kit CoV     Author: Wim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sz="12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Super-Insulated</a:t>
            </a:r>
            <a:endParaRPr lang="en-GB"/>
          </a:p>
        </p:txBody>
      </p:sp>
      <p:pic>
        <p:nvPicPr>
          <p:cNvPr id="22531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14600" y="1524000"/>
            <a:ext cx="6859588" cy="4495800"/>
          </a:xfrm>
          <a:noFill/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6172201" y="5257800"/>
            <a:ext cx="2760663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FLOOR SLAB </a:t>
            </a:r>
            <a:r>
              <a:rPr lang="de-DE" sz="1600" b="1">
                <a:solidFill>
                  <a:srgbClr val="000000"/>
                </a:solidFill>
                <a:cs typeface="Arial" charset="0"/>
              </a:rPr>
              <a:t>≤ 0.11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  <a:cs typeface="Arial" charset="0"/>
              </a:rPr>
              <a:t>(R50)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7848600" y="4572000"/>
            <a:ext cx="1500188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WALL </a:t>
            </a:r>
            <a:r>
              <a:rPr lang="de-DE" sz="1600" b="1">
                <a:solidFill>
                  <a:srgbClr val="000000"/>
                </a:solidFill>
                <a:cs typeface="Arial" charset="0"/>
              </a:rPr>
              <a:t>≤</a:t>
            </a:r>
            <a:r>
              <a:rPr lang="de-DE" sz="1600" b="1">
                <a:solidFill>
                  <a:srgbClr val="000000"/>
                </a:solidFill>
              </a:rPr>
              <a:t> 0.11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(R50)</a:t>
            </a:r>
          </a:p>
        </p:txBody>
      </p:sp>
      <p:sp>
        <p:nvSpPr>
          <p:cNvPr id="22534" name="Text Box 16"/>
          <p:cNvSpPr txBox="1">
            <a:spLocks noChangeArrowheads="1"/>
          </p:cNvSpPr>
          <p:nvPr/>
        </p:nvSpPr>
        <p:spPr bwMode="auto">
          <a:xfrm>
            <a:off x="7772400" y="3962401"/>
            <a:ext cx="1600200" cy="584775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WINDOW  </a:t>
            </a:r>
            <a:r>
              <a:rPr lang="de-DE" sz="1600" b="1">
                <a:solidFill>
                  <a:srgbClr val="000000"/>
                </a:solidFill>
                <a:cs typeface="Arial" charset="0"/>
              </a:rPr>
              <a:t>≤</a:t>
            </a:r>
            <a:r>
              <a:rPr lang="de-DE" sz="1600" b="1">
                <a:solidFill>
                  <a:srgbClr val="000000"/>
                </a:solidFill>
              </a:rPr>
              <a:t> 0.8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IP: 0.14</a:t>
            </a:r>
          </a:p>
        </p:txBody>
      </p:sp>
      <p:sp>
        <p:nvSpPr>
          <p:cNvPr id="22535" name="Text Box 10"/>
          <p:cNvSpPr txBox="1">
            <a:spLocks noChangeArrowheads="1"/>
          </p:cNvSpPr>
          <p:nvPr/>
        </p:nvSpPr>
        <p:spPr bwMode="auto">
          <a:xfrm>
            <a:off x="7356476" y="2057400"/>
            <a:ext cx="1711325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ROOF </a:t>
            </a:r>
            <a:r>
              <a:rPr lang="de-DE" sz="1600" b="1">
                <a:solidFill>
                  <a:srgbClr val="000000"/>
                </a:solidFill>
                <a:cs typeface="Arial" charset="0"/>
              </a:rPr>
              <a:t>≤ 0.11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  <a:cs typeface="Arial" charset="0"/>
              </a:rPr>
              <a:t>(R50)</a:t>
            </a:r>
            <a:endParaRPr lang="de-DE" sz="1600" b="1">
              <a:solidFill>
                <a:srgbClr val="000000"/>
              </a:solidFill>
            </a:endParaRPr>
          </a:p>
        </p:txBody>
      </p:sp>
      <p:sp>
        <p:nvSpPr>
          <p:cNvPr id="22536" name="Text Box 18"/>
          <p:cNvSpPr txBox="1">
            <a:spLocks noChangeArrowheads="1"/>
          </p:cNvSpPr>
          <p:nvPr/>
        </p:nvSpPr>
        <p:spPr bwMode="auto">
          <a:xfrm>
            <a:off x="6096000" y="3429001"/>
            <a:ext cx="1201738" cy="519113"/>
          </a:xfrm>
          <a:prstGeom prst="rect">
            <a:avLst/>
          </a:prstGeom>
          <a:solidFill>
            <a:srgbClr val="FE560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2800" b="1">
                <a:solidFill>
                  <a:srgbClr val="99CC00"/>
                </a:solidFill>
              </a:rPr>
              <a:t>PH</a:t>
            </a:r>
          </a:p>
        </p:txBody>
      </p:sp>
      <p:sp>
        <p:nvSpPr>
          <p:cNvPr id="22537" name="Text Box 17"/>
          <p:cNvSpPr txBox="1">
            <a:spLocks noChangeArrowheads="1"/>
          </p:cNvSpPr>
          <p:nvPr/>
        </p:nvSpPr>
        <p:spPr bwMode="auto">
          <a:xfrm>
            <a:off x="4800600" y="3429001"/>
            <a:ext cx="1201738" cy="519113"/>
          </a:xfrm>
          <a:prstGeom prst="rect">
            <a:avLst/>
          </a:prstGeom>
          <a:solidFill>
            <a:srgbClr val="B0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2800" b="1">
                <a:solidFill>
                  <a:srgbClr val="99CC00"/>
                </a:solidFill>
              </a:rPr>
              <a:t>OBC</a:t>
            </a:r>
          </a:p>
        </p:txBody>
      </p:sp>
      <p:sp>
        <p:nvSpPr>
          <p:cNvPr id="22538" name="Text Box 13"/>
          <p:cNvSpPr txBox="1">
            <a:spLocks noChangeArrowheads="1"/>
          </p:cNvSpPr>
          <p:nvPr/>
        </p:nvSpPr>
        <p:spPr bwMode="auto">
          <a:xfrm>
            <a:off x="3124201" y="5257800"/>
            <a:ext cx="2760663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FLOOR SLAB: 0.21-0.57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(R10 – 27)</a:t>
            </a:r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2590800" y="4572000"/>
            <a:ext cx="1828800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WALL: 0.18-0.42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(R14 – 32)</a:t>
            </a:r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2667000" y="3581401"/>
            <a:ext cx="1676400" cy="830997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WINDOW: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1.6-2.0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IP: 0.28 – 0.35</a:t>
            </a:r>
          </a:p>
        </p:txBody>
      </p:sp>
      <p:sp>
        <p:nvSpPr>
          <p:cNvPr id="22541" name="Text Box 9"/>
          <p:cNvSpPr txBox="1">
            <a:spLocks noChangeArrowheads="1"/>
          </p:cNvSpPr>
          <p:nvPr/>
        </p:nvSpPr>
        <p:spPr bwMode="auto">
          <a:xfrm>
            <a:off x="2667001" y="2006600"/>
            <a:ext cx="2016125" cy="584200"/>
          </a:xfrm>
          <a:prstGeom prst="rect">
            <a:avLst/>
          </a:prstGeom>
          <a:solidFill>
            <a:srgbClr val="D9D9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ROOF: 0.11-0.19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>
                <a:solidFill>
                  <a:srgbClr val="000000"/>
                </a:solidFill>
              </a:rPr>
              <a:t>(R30 - 52)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90801" y="914401"/>
            <a:ext cx="6765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>
                <a:solidFill>
                  <a:srgbClr val="FFFFFF"/>
                </a:solidFill>
              </a:rPr>
              <a:t>Typical U-values (W/m</a:t>
            </a:r>
            <a:r>
              <a:rPr lang="de-DE" sz="2400" baseline="30000">
                <a:solidFill>
                  <a:srgbClr val="FFFFFF"/>
                </a:solidFill>
              </a:rPr>
              <a:t>2</a:t>
            </a:r>
            <a:r>
              <a:rPr lang="de-DE" sz="2400">
                <a:solidFill>
                  <a:srgbClr val="FFFFFF"/>
                </a:solidFill>
              </a:rPr>
              <a:t>K )  - </a:t>
            </a:r>
            <a:r>
              <a:rPr lang="de-DE" sz="2400">
                <a:solidFill>
                  <a:srgbClr val="FFC000"/>
                </a:solidFill>
              </a:rPr>
              <a:t>Residential (Part 9)</a:t>
            </a:r>
            <a:endParaRPr lang="en-GB" sz="2400">
              <a:solidFill>
                <a:srgbClr val="FFC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9201" y="152401"/>
            <a:ext cx="5368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400">
                <a:solidFill>
                  <a:srgbClr val="FF0000"/>
                </a:solidFill>
              </a:rPr>
              <a:t>These are only a starting point for PH!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400">
                <a:solidFill>
                  <a:srgbClr val="FF0000"/>
                </a:solidFill>
              </a:rPr>
              <a:t>- May be more or less demanding</a:t>
            </a:r>
            <a:endParaRPr lang="en-GB" sz="240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1447801"/>
            <a:ext cx="3053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400">
                <a:solidFill>
                  <a:srgbClr val="FF0000"/>
                </a:solidFill>
              </a:rPr>
              <a:t>Nominal </a:t>
            </a:r>
            <a:r>
              <a:rPr lang="en-CA" sz="2400" err="1">
                <a:solidFill>
                  <a:srgbClr val="FF0000"/>
                </a:solidFill>
              </a:rPr>
              <a:t>vs</a:t>
            </a:r>
            <a:r>
              <a:rPr lang="en-CA" sz="2400">
                <a:solidFill>
                  <a:srgbClr val="FF0000"/>
                </a:solidFill>
              </a:rPr>
              <a:t> Effective</a:t>
            </a:r>
            <a:endParaRPr lang="en-GB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Airtight Envelope</a:t>
            </a:r>
            <a:endParaRPr lang="en-GB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981200" y="1752600"/>
            <a:ext cx="388620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de-DE" sz="2400">
                <a:solidFill>
                  <a:srgbClr val="FFC000"/>
                </a:solidFill>
              </a:rPr>
              <a:t>Passive House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de-DE" sz="2400">
                <a:solidFill>
                  <a:srgbClr val="FFC000"/>
                </a:solidFill>
              </a:rPr>
              <a:t>≤ 0.6 ach@50Pa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de-DE" sz="2400">
                <a:solidFill>
                  <a:srgbClr val="FFFFFF"/>
                </a:solidFill>
              </a:rPr>
              <a:t>Typical New Build: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de-DE" sz="2400">
                <a:solidFill>
                  <a:srgbClr val="FFFFFF"/>
                </a:solidFill>
              </a:rPr>
              <a:t>3-5 ach@50Pa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de-DE" sz="240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de-DE" sz="2400">
                <a:solidFill>
                  <a:srgbClr val="FFFFFF"/>
                </a:solidFill>
              </a:rPr>
              <a:t>The Magic Red Pen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524001"/>
            <a:ext cx="4079444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19651" y="632162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400">
                <a:solidFill>
                  <a:srgbClr val="FFFFFF"/>
                </a:solidFill>
              </a:rPr>
              <a:t>Image Source: PHI</a:t>
            </a:r>
            <a:endParaRPr lang="en-GB" sz="14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7EA1B-DAAD-4A2E-B23D-01392286E51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Heat Recovery Ventilation</a:t>
            </a:r>
            <a:endParaRPr lang="en-GB"/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1905000" y="1905000"/>
            <a:ext cx="39624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FF9900"/>
                </a:solidFill>
              </a:rPr>
              <a:t>Whole House Ventilation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FF9900"/>
                </a:solidFill>
              </a:rPr>
              <a:t>Balanced exhaust and supply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CA" sz="2400">
                <a:solidFill>
                  <a:srgbClr val="FF9900"/>
                </a:solidFill>
              </a:rPr>
              <a:t>Efficient Recovery </a:t>
            </a:r>
            <a:endParaRPr lang="en-GB" sz="2400">
              <a:solidFill>
                <a:srgbClr val="FF99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FF9900"/>
                </a:solidFill>
              </a:rPr>
              <a:t>Filtering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FF9900"/>
                </a:solidFill>
              </a:rPr>
              <a:t>High Level of Comfort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FF9900"/>
                </a:solidFill>
              </a:rPr>
              <a:t>Frost protection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2400">
              <a:solidFill>
                <a:srgbClr val="FF99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9651" y="6321624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400">
                <a:solidFill>
                  <a:srgbClr val="FFFFFF"/>
                </a:solidFill>
              </a:rPr>
              <a:t>Image Source: </a:t>
            </a:r>
            <a:r>
              <a:rPr lang="en-CA" sz="1400" err="1">
                <a:solidFill>
                  <a:srgbClr val="FFFFFF"/>
                </a:solidFill>
              </a:rPr>
              <a:t>Zehnder</a:t>
            </a:r>
            <a:endParaRPr lang="en-GB" sz="140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1" y="1524000"/>
            <a:ext cx="30097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63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92" y="1865904"/>
            <a:ext cx="5805115" cy="30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66159" y="125628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9600" dirty="0"/>
              <a:t>400,000</a:t>
            </a:r>
          </a:p>
          <a:p>
            <a:pPr marL="0" indent="0" algn="ctr">
              <a:buNone/>
            </a:pPr>
            <a:r>
              <a:rPr lang="en-CA" sz="9600" dirty="0"/>
              <a:t>4.86 Billion</a:t>
            </a:r>
          </a:p>
          <a:p>
            <a:pPr marL="0" indent="0" algn="ctr">
              <a:buNone/>
            </a:pPr>
            <a:r>
              <a:rPr lang="en-CA" sz="9600" dirty="0"/>
              <a:t>7.48 Billion</a:t>
            </a:r>
          </a:p>
        </p:txBody>
      </p:sp>
    </p:spTree>
    <p:extLst>
      <p:ext uri="{BB962C8B-B14F-4D97-AF65-F5344CB8AC3E}">
        <p14:creationId xmlns:p14="http://schemas.microsoft.com/office/powerpoint/2010/main" val="2007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56" y="947784"/>
            <a:ext cx="7310235" cy="49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49" y="327804"/>
            <a:ext cx="6236180" cy="60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5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72" y="569581"/>
            <a:ext cx="5361510" cy="52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95" y="1246638"/>
            <a:ext cx="5540980" cy="38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3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08" y="711679"/>
            <a:ext cx="7831459" cy="52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08" y="443373"/>
            <a:ext cx="7851888" cy="59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35" y="775909"/>
            <a:ext cx="6634249" cy="49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26" y="799956"/>
            <a:ext cx="4873512" cy="48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45943"/>
            <a:ext cx="5410200" cy="40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524001"/>
            <a:ext cx="6825017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E Template (computer)">
  <a:themeElements>
    <a:clrScheme name="BRE Template (computer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E Template (computer)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BRE Template (computer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RE Template (computer)">
  <a:themeElements>
    <a:clrScheme name="BRE Template (computer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E Template (computer)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BRE Template (computer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RE Template (computer)">
  <a:themeElements>
    <a:clrScheme name="BRE Template (computer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E Template (computer)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BRE Template (computer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E Template (computer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E Template (computer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andard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Standard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426</Words>
  <Application>Microsoft Macintosh PowerPoint</Application>
  <PresentationFormat>Widescreen</PresentationFormat>
  <Paragraphs>116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Calibri</vt:lpstr>
      <vt:lpstr>Calibri Light</vt:lpstr>
      <vt:lpstr>Gibson</vt:lpstr>
      <vt:lpstr>Gibson SemiBold</vt:lpstr>
      <vt:lpstr>ＭＳ Ｐゴシック</vt:lpstr>
      <vt:lpstr>Times New Roman</vt:lpstr>
      <vt:lpstr>Arial</vt:lpstr>
      <vt:lpstr>Office Theme</vt:lpstr>
      <vt:lpstr>BRE Template (computer)</vt:lpstr>
      <vt:lpstr>1_BRE Template (computer)</vt:lpstr>
      <vt:lpstr>2_BRE Template (computer)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density (per m²) for Canadian residential buildings</vt:lpstr>
      <vt:lpstr>PH vs OBC</vt:lpstr>
      <vt:lpstr>Essential Features</vt:lpstr>
      <vt:lpstr>Compact Design</vt:lpstr>
      <vt:lpstr>Effective Solar Access</vt:lpstr>
      <vt:lpstr>Super-Insulated</vt:lpstr>
      <vt:lpstr>Airtight Envelope</vt:lpstr>
      <vt:lpstr>Heat Recovery Ventilation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Sweetman</dc:creator>
  <cp:lastModifiedBy>Natalie Wroblewski</cp:lastModifiedBy>
  <cp:revision>8</cp:revision>
  <dcterms:modified xsi:type="dcterms:W3CDTF">2017-02-09T23:56:52Z</dcterms:modified>
</cp:coreProperties>
</file>